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1" r:id="rId2"/>
    <p:sldId id="262" r:id="rId3"/>
  </p:sldIdLst>
  <p:sldSz cx="9906000" cy="6858000" type="A4"/>
  <p:notesSz cx="9945688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52" autoAdjust="0"/>
  </p:normalViewPr>
  <p:slideViewPr>
    <p:cSldViewPr>
      <p:cViewPr>
        <p:scale>
          <a:sx n="130" d="100"/>
          <a:sy n="130" d="100"/>
        </p:scale>
        <p:origin x="1410" y="21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3BC1B-BDD2-447B-9AC1-984BC9231497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114675" y="514350"/>
            <a:ext cx="371633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5363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1FAD5-03D7-4CAD-8520-B83F6310B5D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7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Proposition 2 en ajoutant le logo de CQ </a:t>
            </a:r>
            <a:r>
              <a:rPr lang="fr-FR" dirty="0" err="1" smtClean="0"/>
              <a:t>Pernety</a:t>
            </a:r>
            <a:endParaRPr lang="fr-FR" dirty="0" smtClean="0"/>
          </a:p>
          <a:p>
            <a:r>
              <a:rPr lang="fr-FR" dirty="0" smtClean="0"/>
              <a:t>Le texte de l’</a:t>
            </a:r>
            <a:r>
              <a:rPr lang="fr-FR" dirty="0" err="1" smtClean="0"/>
              <a:t>évenement</a:t>
            </a:r>
            <a:r>
              <a:rPr lang="fr-FR" dirty="0" smtClean="0"/>
              <a:t> est</a:t>
            </a:r>
            <a:r>
              <a:rPr lang="fr-FR" baseline="0" dirty="0" smtClean="0"/>
              <a:t> en page 2</a:t>
            </a:r>
          </a:p>
          <a:p>
            <a:r>
              <a:rPr lang="fr-FR" baseline="0" dirty="0" smtClean="0"/>
              <a:t>Le plan est plus aéré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1FAD5-03D7-4CAD-8520-B83F6310B5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32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</a:t>
            </a:r>
            <a:r>
              <a:rPr lang="fr-FR" baseline="0" dirty="0" smtClean="0"/>
              <a:t> logo et le texte de l’</a:t>
            </a:r>
            <a:r>
              <a:rPr lang="fr-FR" baseline="0" dirty="0" err="1" smtClean="0"/>
              <a:t>évenement</a:t>
            </a:r>
            <a:r>
              <a:rPr lang="fr-FR" baseline="0" dirty="0" smtClean="0"/>
              <a:t> sont en page 2</a:t>
            </a:r>
          </a:p>
          <a:p>
            <a:r>
              <a:rPr lang="fr-FR" baseline="0" dirty="0" smtClean="0"/>
              <a:t>Les actions en 5 colonnes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1FAD5-03D7-4CAD-8520-B83F6310B5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3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C614-ABE3-4B7A-B29D-C45FA9E2D312}" type="datetimeFigureOut">
              <a:rPr lang="fr-FR" smtClean="0"/>
              <a:t>01/06/2017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2B8F-F118-4161-83A2-14560353C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18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C614-ABE3-4B7A-B29D-C45FA9E2D312}" type="datetimeFigureOut">
              <a:rPr lang="fr-FR" smtClean="0"/>
              <a:t>01/06/2017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2B8F-F118-4161-83A2-14560353C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48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C614-ABE3-4B7A-B29D-C45FA9E2D312}" type="datetimeFigureOut">
              <a:rPr lang="fr-FR" smtClean="0"/>
              <a:t>01/06/2017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2B8F-F118-4161-83A2-14560353C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38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C614-ABE3-4B7A-B29D-C45FA9E2D312}" type="datetimeFigureOut">
              <a:rPr lang="fr-FR" smtClean="0"/>
              <a:t>01/06/2017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2B8F-F118-4161-83A2-14560353C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60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C614-ABE3-4B7A-B29D-C45FA9E2D312}" type="datetimeFigureOut">
              <a:rPr lang="fr-FR" smtClean="0"/>
              <a:t>01/06/2017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2B8F-F118-4161-83A2-14560353C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93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C614-ABE3-4B7A-B29D-C45FA9E2D312}" type="datetimeFigureOut">
              <a:rPr lang="fr-FR" smtClean="0"/>
              <a:t>01/06/2017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2B8F-F118-4161-83A2-14560353C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39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C614-ABE3-4B7A-B29D-C45FA9E2D312}" type="datetimeFigureOut">
              <a:rPr lang="fr-FR" smtClean="0"/>
              <a:t>01/06/2017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2B8F-F118-4161-83A2-14560353C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98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C614-ABE3-4B7A-B29D-C45FA9E2D312}" type="datetimeFigureOut">
              <a:rPr lang="fr-FR" smtClean="0"/>
              <a:t>01/06/2017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2B8F-F118-4161-83A2-14560353C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17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C614-ABE3-4B7A-B29D-C45FA9E2D312}" type="datetimeFigureOut">
              <a:rPr lang="fr-FR" smtClean="0"/>
              <a:t>01/06/2017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2B8F-F118-4161-83A2-14560353C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53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C614-ABE3-4B7A-B29D-C45FA9E2D312}" type="datetimeFigureOut">
              <a:rPr lang="fr-FR" smtClean="0"/>
              <a:t>01/06/2017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2B8F-F118-4161-83A2-14560353C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26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C614-ABE3-4B7A-B29D-C45FA9E2D312}" type="datetimeFigureOut">
              <a:rPr lang="fr-FR" smtClean="0"/>
              <a:t>01/06/2017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2B8F-F118-4161-83A2-14560353C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66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1C614-ABE3-4B7A-B29D-C45FA9E2D312}" type="datetimeFigureOut">
              <a:rPr lang="fr-FR" smtClean="0"/>
              <a:t>01/06/2017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22B8F-F118-4161-83A2-14560353C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73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rederique@archimede.asso.fr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apf.secret@wanadoo.fr" TargetMode="External"/><Relationship Id="rId4" Type="http://schemas.openxmlformats.org/officeDocument/2006/relationships/hyperlink" Target="mailto:claire@planetroller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ous-titre 2"/>
          <p:cNvSpPr txBox="1">
            <a:spLocks/>
          </p:cNvSpPr>
          <p:nvPr/>
        </p:nvSpPr>
        <p:spPr>
          <a:xfrm>
            <a:off x="2792760" y="6392552"/>
            <a:ext cx="6934200" cy="348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b="1" dirty="0" smtClean="0">
                <a:solidFill>
                  <a:srgbClr val="FF0000"/>
                </a:solidFill>
              </a:rPr>
              <a:t>Pour suivre les évènements du Mois Extraordinaire, référez vous aux numéros sur le plan</a:t>
            </a:r>
            <a:endParaRPr lang="fr-FR" sz="1200" b="1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8" y="44624"/>
            <a:ext cx="8864491" cy="6347928"/>
          </a:xfrm>
          <a:prstGeom prst="rect">
            <a:avLst/>
          </a:prstGeom>
        </p:spPr>
      </p:pic>
      <p:pic>
        <p:nvPicPr>
          <p:cNvPr id="50" name="Image 49" descr="C:\Users\VERONIQUE\AppData\Local\Microsoft\Windows\Temporary Internet Files\Content.Outlook\JBEU747C\LogoParis14-CMJN (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74115"/>
            <a:ext cx="1512168" cy="8467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56456" y="2670011"/>
            <a:ext cx="1936626" cy="11190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1200" b="1">
                <a:solidFill>
                  <a:schemeClr val="accent3">
                    <a:lumMod val="50000"/>
                  </a:schemeClr>
                </a:solidFill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1200"/>
            </a:lvl2pPr>
            <a:lvl3pPr indent="0">
              <a:spcBef>
                <a:spcPct val="20000"/>
              </a:spcBef>
              <a:buFont typeface="Arial" pitchFamily="34" charset="0"/>
              <a:buNone/>
              <a:defRPr sz="1000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900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900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900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900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900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900"/>
            </a:lvl9pPr>
          </a:lstStyle>
          <a:p>
            <a:pPr algn="ctr"/>
            <a:r>
              <a:rPr lang="fr-FR" dirty="0"/>
              <a:t>Avec l’aimable participation des </a:t>
            </a:r>
            <a:r>
              <a:rPr lang="fr-FR" dirty="0" smtClean="0"/>
              <a:t>Conseils </a:t>
            </a:r>
            <a:r>
              <a:rPr lang="fr-FR" dirty="0"/>
              <a:t>de </a:t>
            </a:r>
            <a:r>
              <a:rPr lang="fr-FR" dirty="0" smtClean="0"/>
              <a:t>Quartier </a:t>
            </a:r>
            <a:endParaRPr lang="fr-FR" dirty="0"/>
          </a:p>
          <a:p>
            <a:pPr algn="ctr"/>
            <a:r>
              <a:rPr lang="fr-FR" dirty="0" err="1" smtClean="0"/>
              <a:t>Pernety</a:t>
            </a:r>
            <a:r>
              <a:rPr lang="fr-FR" dirty="0" smtClean="0"/>
              <a:t> et</a:t>
            </a:r>
            <a:endParaRPr lang="en-US" dirty="0"/>
          </a:p>
          <a:p>
            <a:pPr algn="ctr"/>
            <a:r>
              <a:rPr lang="fr-FR" dirty="0" smtClean="0"/>
              <a:t>Mouton-Duvernet</a:t>
            </a:r>
            <a:endParaRPr lang="en-US" dirty="0"/>
          </a:p>
        </p:txBody>
      </p:sp>
      <p:pic>
        <p:nvPicPr>
          <p:cNvPr id="7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t="31275" r="18154" b="33813"/>
          <a:stretch/>
        </p:blipFill>
        <p:spPr bwMode="auto">
          <a:xfrm>
            <a:off x="280070" y="188640"/>
            <a:ext cx="1936626" cy="122413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6681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298" y="1124744"/>
            <a:ext cx="9649072" cy="5544616"/>
          </a:xfrm>
          <a:noFill/>
          <a:ln>
            <a:solidFill>
              <a:schemeClr val="accent3"/>
            </a:solidFill>
          </a:ln>
        </p:spPr>
        <p:txBody>
          <a:bodyPr numCol="5" spcCol="72000">
            <a:normAutofit lnSpcReduction="10000"/>
          </a:bodyPr>
          <a:lstStyle/>
          <a:p>
            <a:pPr marL="0" indent="0">
              <a:buNone/>
            </a:pPr>
            <a:endParaRPr lang="fr-FR" sz="7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r-FR" sz="700" b="1" dirty="0" smtClean="0">
                <a:solidFill>
                  <a:schemeClr val="accent2"/>
                </a:solidFill>
              </a:rPr>
              <a:t>Jeudi </a:t>
            </a:r>
            <a:r>
              <a:rPr lang="fr-FR" sz="700" b="1" dirty="0">
                <a:solidFill>
                  <a:schemeClr val="accent2"/>
                </a:solidFill>
              </a:rPr>
              <a:t>1er juin</a:t>
            </a:r>
          </a:p>
          <a:p>
            <a:pPr marL="0" indent="0">
              <a:buNone/>
            </a:pPr>
            <a:r>
              <a:rPr lang="fr-FR" sz="700" b="1" dirty="0">
                <a:solidFill>
                  <a:schemeClr val="accent2"/>
                </a:solidFill>
              </a:rPr>
              <a:t>ANPSA 	.1</a:t>
            </a:r>
          </a:p>
          <a:p>
            <a:pPr marL="0" indent="0">
              <a:buNone/>
            </a:pPr>
            <a:r>
              <a:rPr lang="fr-FR" sz="700" dirty="0">
                <a:solidFill>
                  <a:schemeClr val="accent2"/>
                </a:solidFill>
              </a:rPr>
              <a:t>Association Nationale pour Personnes Sourd Aveugles</a:t>
            </a:r>
          </a:p>
          <a:p>
            <a:pPr marL="0" indent="0">
              <a:buNone/>
            </a:pPr>
            <a:r>
              <a:rPr lang="fr-FR" sz="700" dirty="0">
                <a:solidFill>
                  <a:schemeClr val="accent2"/>
                </a:solidFill>
              </a:rPr>
              <a:t>Parcours sensoriel basé sur le toucher et l’odorat. </a:t>
            </a:r>
          </a:p>
          <a:p>
            <a:pPr marL="0" indent="0">
              <a:buNone/>
            </a:pPr>
            <a:r>
              <a:rPr lang="fr-FR" sz="700" b="1" dirty="0"/>
              <a:t>A l’extérieur sous bandeau</a:t>
            </a:r>
          </a:p>
          <a:p>
            <a:pPr marL="0" indent="0">
              <a:buNone/>
            </a:pPr>
            <a:r>
              <a:rPr lang="fr-FR" sz="700" b="1" dirty="0"/>
              <a:t>Tout public Parvis de la Mairie</a:t>
            </a:r>
          </a:p>
          <a:p>
            <a:pPr marL="0" indent="0">
              <a:buNone/>
            </a:pPr>
            <a:r>
              <a:rPr lang="fr-FR" sz="700" dirty="0"/>
              <a:t>10 heures-12 heures. De 5 en 5 </a:t>
            </a:r>
          </a:p>
          <a:p>
            <a:pPr marL="0" indent="0">
              <a:buNone/>
            </a:pPr>
            <a:r>
              <a:rPr lang="fr-FR" sz="700" dirty="0"/>
              <a:t>Contact : Dominique SPRIET 01 46 27 48 10</a:t>
            </a:r>
          </a:p>
          <a:p>
            <a:pPr marL="0" indent="0">
              <a:buNone/>
            </a:pPr>
            <a:endParaRPr lang="fr-FR" sz="700" dirty="0"/>
          </a:p>
          <a:p>
            <a:pPr marL="0" indent="0">
              <a:buNone/>
            </a:pPr>
            <a:r>
              <a:rPr lang="fr-FR" sz="700" b="1" dirty="0">
                <a:solidFill>
                  <a:schemeClr val="accent2"/>
                </a:solidFill>
              </a:rPr>
              <a:t>SOL DO SUL 	.2</a:t>
            </a:r>
          </a:p>
          <a:p>
            <a:pPr marL="0" indent="0">
              <a:buNone/>
            </a:pPr>
            <a:r>
              <a:rPr lang="fr-FR" sz="700" b="1" dirty="0"/>
              <a:t>Projection du film Portugais documentaire : « Une leçon de vie ». Un jeune homme frappé de cécité à 25 ans fait face à sa déficience visuelle </a:t>
            </a:r>
            <a:r>
              <a:rPr lang="fr-FR" sz="700" dirty="0"/>
              <a:t>(Sous-titré en français)</a:t>
            </a:r>
          </a:p>
          <a:p>
            <a:pPr marL="0" indent="0">
              <a:buNone/>
            </a:pPr>
            <a:r>
              <a:rPr lang="fr-FR" sz="700" dirty="0"/>
              <a:t>Maison des Associations. 22 rue </a:t>
            </a:r>
            <a:r>
              <a:rPr lang="fr-FR" sz="700" dirty="0" err="1"/>
              <a:t>Deparcieux</a:t>
            </a:r>
            <a:r>
              <a:rPr lang="fr-FR" sz="700" dirty="0"/>
              <a:t>.</a:t>
            </a:r>
          </a:p>
          <a:p>
            <a:pPr marL="0" indent="0">
              <a:buNone/>
            </a:pPr>
            <a:r>
              <a:rPr lang="fr-FR" sz="700" dirty="0"/>
              <a:t>Séance à 18 heures 45. 50 personnes</a:t>
            </a:r>
          </a:p>
          <a:p>
            <a:pPr marL="0" indent="0">
              <a:buNone/>
            </a:pPr>
            <a:r>
              <a:rPr lang="fr-FR" sz="700" dirty="0"/>
              <a:t>Contact : Jacqueline DREYER 06 15 51 36 92</a:t>
            </a:r>
          </a:p>
          <a:p>
            <a:pPr marL="0" indent="0">
              <a:buNone/>
            </a:pPr>
            <a:endParaRPr lang="fr-FR" sz="7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700" b="1" dirty="0" smtClean="0">
                <a:solidFill>
                  <a:schemeClr val="accent3">
                    <a:lumMod val="75000"/>
                  </a:schemeClr>
                </a:solidFill>
              </a:rPr>
              <a:t>PERSONIMAGES </a:t>
            </a:r>
            <a:r>
              <a:rPr lang="fr-FR" sz="700" b="1" dirty="0">
                <a:solidFill>
                  <a:schemeClr val="accent3">
                    <a:lumMod val="75000"/>
                  </a:schemeClr>
                </a:solidFill>
              </a:rPr>
              <a:t>	.3</a:t>
            </a:r>
          </a:p>
          <a:p>
            <a:pPr marL="0" indent="0">
              <a:buNone/>
            </a:pPr>
            <a:r>
              <a:rPr lang="fr-FR" sz="700" b="1" dirty="0"/>
              <a:t>Fresque participative</a:t>
            </a:r>
          </a:p>
          <a:p>
            <a:pPr marL="0" indent="0">
              <a:buNone/>
            </a:pPr>
            <a:r>
              <a:rPr lang="fr-FR" sz="700" dirty="0"/>
              <a:t>Tout public. Découverte de l’art et du handicap</a:t>
            </a:r>
          </a:p>
          <a:p>
            <a:pPr marL="0" indent="0">
              <a:buNone/>
            </a:pPr>
            <a:r>
              <a:rPr lang="fr-FR" sz="700" dirty="0"/>
              <a:t>Parvis de la Mairie</a:t>
            </a:r>
          </a:p>
          <a:p>
            <a:pPr marL="0" indent="0">
              <a:buNone/>
            </a:pPr>
            <a:r>
              <a:rPr lang="fr-FR" sz="700" dirty="0"/>
              <a:t>14 heures-18 </a:t>
            </a:r>
            <a:r>
              <a:rPr lang="fr-FR" sz="700" dirty="0" smtClean="0"/>
              <a:t>heures</a:t>
            </a:r>
          </a:p>
          <a:p>
            <a:pPr marL="0" indent="0">
              <a:buNone/>
            </a:pPr>
            <a:r>
              <a:rPr lang="fr-FR" sz="700" dirty="0" smtClean="0"/>
              <a:t> </a:t>
            </a:r>
            <a:r>
              <a:rPr lang="fr-FR" sz="700" dirty="0"/>
              <a:t>contact : Aude CHARPY 06 60 46 39 83 </a:t>
            </a:r>
          </a:p>
          <a:p>
            <a:pPr marL="0" indent="0">
              <a:buNone/>
            </a:pPr>
            <a:endParaRPr lang="fr-FR" sz="7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700" b="1" dirty="0">
                <a:solidFill>
                  <a:schemeClr val="accent2">
                    <a:lumMod val="75000"/>
                  </a:schemeClr>
                </a:solidFill>
              </a:rPr>
              <a:t>Jeudi 1er et vendredi 2 juin </a:t>
            </a:r>
          </a:p>
          <a:p>
            <a:pPr marL="0" indent="0">
              <a:buNone/>
            </a:pPr>
            <a:r>
              <a:rPr lang="fr-FR" sz="700" b="1" dirty="0">
                <a:solidFill>
                  <a:schemeClr val="accent2">
                    <a:lumMod val="75000"/>
                  </a:schemeClr>
                </a:solidFill>
              </a:rPr>
              <a:t>PERSONIMAGES </a:t>
            </a:r>
            <a:r>
              <a:rPr lang="fr-FR" sz="700" b="1" dirty="0" smtClean="0">
                <a:solidFill>
                  <a:schemeClr val="accent2">
                    <a:lumMod val="75000"/>
                  </a:schemeClr>
                </a:solidFill>
              </a:rPr>
              <a:t>	 </a:t>
            </a:r>
            <a:r>
              <a:rPr lang="fr-FR" sz="700" b="1" dirty="0">
                <a:solidFill>
                  <a:schemeClr val="accent2">
                    <a:lumMod val="75000"/>
                  </a:schemeClr>
                </a:solidFill>
              </a:rPr>
              <a:t>.4</a:t>
            </a:r>
          </a:p>
          <a:p>
            <a:pPr marL="0" indent="0">
              <a:buNone/>
            </a:pPr>
            <a:r>
              <a:rPr lang="fr-FR" sz="700" dirty="0"/>
              <a:t> </a:t>
            </a:r>
            <a:r>
              <a:rPr lang="fr-FR" sz="700" b="1" dirty="0"/>
              <a:t>Exposition : « Ecouter, voir ».   </a:t>
            </a:r>
          </a:p>
          <a:p>
            <a:pPr marL="0" indent="0">
              <a:buNone/>
            </a:pPr>
            <a:r>
              <a:rPr lang="fr-FR" sz="700" dirty="0"/>
              <a:t> </a:t>
            </a:r>
            <a:r>
              <a:rPr lang="fr-FR" sz="700" b="1" dirty="0"/>
              <a:t>Œuvres réalisées par des personnes handicapées     mentales et psychiques</a:t>
            </a:r>
          </a:p>
          <a:p>
            <a:pPr marL="0" indent="0">
              <a:buNone/>
            </a:pPr>
            <a:r>
              <a:rPr lang="fr-FR" sz="700" dirty="0"/>
              <a:t> Salle polyvalente de la Mairie</a:t>
            </a:r>
          </a:p>
          <a:p>
            <a:pPr marL="0" indent="0">
              <a:buNone/>
            </a:pPr>
            <a:r>
              <a:rPr lang="fr-FR" sz="700" dirty="0"/>
              <a:t> Contact : Sophie CASALIS 01 45 41 34 </a:t>
            </a:r>
            <a:r>
              <a:rPr lang="fr-FR" sz="700" dirty="0" smtClean="0"/>
              <a:t>44</a:t>
            </a:r>
          </a:p>
          <a:p>
            <a:pPr marL="0" indent="0">
              <a:buNone/>
            </a:pPr>
            <a:endParaRPr lang="fr-FR" sz="700" dirty="0"/>
          </a:p>
          <a:p>
            <a:pPr marL="0" indent="0">
              <a:buNone/>
            </a:pPr>
            <a:r>
              <a:rPr lang="fr-FR" sz="700" dirty="0" smtClean="0"/>
              <a:t> </a:t>
            </a:r>
            <a:r>
              <a:rPr lang="fr-FR" sz="700" b="1" dirty="0">
                <a:solidFill>
                  <a:schemeClr val="accent3">
                    <a:lumMod val="50000"/>
                  </a:schemeClr>
                </a:solidFill>
              </a:rPr>
              <a:t>Vendredi 2 juin</a:t>
            </a:r>
          </a:p>
          <a:p>
            <a:pPr marL="0" indent="0">
              <a:buNone/>
            </a:pPr>
            <a:r>
              <a:rPr lang="fr-FR" sz="7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700" b="1" dirty="0" smtClean="0">
                <a:solidFill>
                  <a:schemeClr val="accent3">
                    <a:lumMod val="50000"/>
                  </a:schemeClr>
                </a:solidFill>
              </a:rPr>
              <a:t>PERSONIMAGES	  </a:t>
            </a:r>
            <a:r>
              <a:rPr lang="fr-FR" sz="700" b="1" dirty="0">
                <a:solidFill>
                  <a:schemeClr val="accent3">
                    <a:lumMod val="50000"/>
                  </a:schemeClr>
                </a:solidFill>
              </a:rPr>
              <a:t>.5</a:t>
            </a:r>
          </a:p>
          <a:p>
            <a:pPr marL="0" indent="0">
              <a:buNone/>
            </a:pPr>
            <a:r>
              <a:rPr lang="fr-FR" sz="700" dirty="0"/>
              <a:t> </a:t>
            </a:r>
            <a:r>
              <a:rPr lang="fr-FR" sz="700" b="1" dirty="0"/>
              <a:t>Rencontre entre artistes porteurs de handicap</a:t>
            </a:r>
          </a:p>
          <a:p>
            <a:pPr marL="0" indent="0">
              <a:buNone/>
            </a:pPr>
            <a:r>
              <a:rPr lang="fr-FR" sz="700" b="1" dirty="0"/>
              <a:t>  et public : 2 représentations théâtrales : </a:t>
            </a:r>
          </a:p>
          <a:p>
            <a:pPr marL="0" indent="0">
              <a:buNone/>
            </a:pPr>
            <a:r>
              <a:rPr lang="fr-FR" sz="700" b="1" dirty="0"/>
              <a:t> 14.30 Les habits neufs de l’empereur</a:t>
            </a:r>
          </a:p>
          <a:p>
            <a:pPr marL="0" indent="0">
              <a:buNone/>
            </a:pPr>
            <a:r>
              <a:rPr lang="fr-FR" sz="700" b="1" dirty="0"/>
              <a:t> 17.30 Hôtel Palace </a:t>
            </a:r>
          </a:p>
          <a:p>
            <a:pPr marL="0" indent="0">
              <a:buNone/>
            </a:pPr>
            <a:r>
              <a:rPr lang="fr-FR" sz="700" dirty="0"/>
              <a:t> 30 places à chaque séance</a:t>
            </a:r>
          </a:p>
          <a:p>
            <a:pPr marL="0" indent="0">
              <a:buNone/>
            </a:pPr>
            <a:r>
              <a:rPr lang="fr-FR" sz="700" dirty="0"/>
              <a:t> Salle polyvalente de la Mairie</a:t>
            </a:r>
          </a:p>
          <a:p>
            <a:pPr marL="0" indent="0">
              <a:buNone/>
            </a:pPr>
            <a:r>
              <a:rPr lang="fr-FR" sz="700" dirty="0"/>
              <a:t> Contact : Isabelle DOREMIEUX </a:t>
            </a:r>
          </a:p>
          <a:p>
            <a:pPr marL="0" indent="0">
              <a:buNone/>
            </a:pPr>
            <a:r>
              <a:rPr lang="fr-FR" sz="700" dirty="0"/>
              <a:t> 01 45 40 81 15</a:t>
            </a:r>
          </a:p>
          <a:p>
            <a:pPr marL="0" indent="0">
              <a:buNone/>
            </a:pPr>
            <a:endParaRPr lang="fr-FR" sz="7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7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7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700" b="1" dirty="0">
                <a:solidFill>
                  <a:schemeClr val="accent2"/>
                </a:solidFill>
              </a:rPr>
              <a:t>Samedi3 juin</a:t>
            </a:r>
          </a:p>
          <a:p>
            <a:pPr marL="0" indent="0">
              <a:buNone/>
            </a:pPr>
            <a:r>
              <a:rPr lang="fr-FR" sz="700" b="1" dirty="0">
                <a:solidFill>
                  <a:schemeClr val="accent2"/>
                </a:solidFill>
              </a:rPr>
              <a:t>VISITE DES CATACOMBRES EN LANGUE </a:t>
            </a:r>
          </a:p>
          <a:p>
            <a:pPr marL="0" indent="0">
              <a:buNone/>
            </a:pPr>
            <a:r>
              <a:rPr lang="fr-FR" sz="700" b="1" dirty="0">
                <a:solidFill>
                  <a:schemeClr val="accent2"/>
                </a:solidFill>
              </a:rPr>
              <a:t>DES SIGNES	.6</a:t>
            </a:r>
          </a:p>
          <a:p>
            <a:pPr marL="0" indent="0">
              <a:buNone/>
            </a:pPr>
            <a:r>
              <a:rPr lang="fr-FR" sz="700" b="1" dirty="0"/>
              <a:t>2 heures de visite. 15 personnes</a:t>
            </a:r>
          </a:p>
          <a:p>
            <a:pPr marL="0" indent="0">
              <a:buNone/>
            </a:pPr>
            <a:r>
              <a:rPr lang="fr-FR" sz="700" dirty="0"/>
              <a:t>S’inscrire à l’avance :</a:t>
            </a:r>
          </a:p>
          <a:p>
            <a:pPr marL="0" indent="0">
              <a:buNone/>
            </a:pPr>
            <a:r>
              <a:rPr lang="fr-FR" sz="700" dirty="0"/>
              <a:t>carnavalet.actionculturelle@paris.fr</a:t>
            </a:r>
          </a:p>
          <a:p>
            <a:pPr marL="0" indent="0">
              <a:buNone/>
            </a:pPr>
            <a:r>
              <a:rPr lang="fr-FR" sz="700" dirty="0"/>
              <a:t>RV 11 heures. 5€.à l’entrée des Catacombes, </a:t>
            </a:r>
          </a:p>
          <a:p>
            <a:pPr marL="0" indent="0">
              <a:buNone/>
            </a:pPr>
            <a:r>
              <a:rPr lang="fr-FR" sz="700" dirty="0"/>
              <a:t>1 avenue du Colonel </a:t>
            </a:r>
            <a:r>
              <a:rPr lang="fr-FR" sz="700" dirty="0" err="1" smtClean="0"/>
              <a:t>Rol</a:t>
            </a:r>
            <a:r>
              <a:rPr lang="fr-FR" sz="700" dirty="0" smtClean="0"/>
              <a:t>-Tanguy</a:t>
            </a:r>
          </a:p>
          <a:p>
            <a:pPr marL="0" indent="0">
              <a:buNone/>
            </a:pPr>
            <a:endParaRPr lang="fr-FR" sz="700" dirty="0" smtClean="0"/>
          </a:p>
          <a:p>
            <a:pPr marL="0" indent="0">
              <a:buNone/>
            </a:pPr>
            <a:r>
              <a:rPr lang="fr-FR" sz="700" b="1" dirty="0">
                <a:solidFill>
                  <a:schemeClr val="accent2"/>
                </a:solidFill>
              </a:rPr>
              <a:t>Samedi 3 juin</a:t>
            </a:r>
          </a:p>
          <a:p>
            <a:pPr marL="0" indent="0">
              <a:buNone/>
            </a:pPr>
            <a:r>
              <a:rPr lang="fr-FR" sz="700" b="1" dirty="0">
                <a:solidFill>
                  <a:schemeClr val="accent2"/>
                </a:solidFill>
              </a:rPr>
              <a:t>Au MOULIN A CAFE 	.7 et 8</a:t>
            </a:r>
          </a:p>
          <a:p>
            <a:pPr marL="0" indent="0">
              <a:buNone/>
            </a:pPr>
            <a:r>
              <a:rPr lang="fr-FR" sz="700" b="1" dirty="0"/>
              <a:t>Journée mondiale du jeu	</a:t>
            </a:r>
          </a:p>
          <a:p>
            <a:pPr marL="0" indent="0">
              <a:buNone/>
            </a:pPr>
            <a:r>
              <a:rPr lang="fr-FR" sz="700" b="1" dirty="0"/>
              <a:t>Pour jouer ensemble, partager un moment convivial, tous publics </a:t>
            </a:r>
            <a:r>
              <a:rPr lang="fr-FR" sz="700" b="1" dirty="0" smtClean="0"/>
              <a:t>confondus</a:t>
            </a:r>
            <a:endParaRPr lang="fr-FR" sz="700" b="1" dirty="0"/>
          </a:p>
          <a:p>
            <a:pPr marL="0" indent="0">
              <a:buNone/>
            </a:pPr>
            <a:r>
              <a:rPr lang="fr-FR" sz="700" dirty="0" smtClean="0"/>
              <a:t>Programme </a:t>
            </a:r>
            <a:r>
              <a:rPr lang="fr-FR" sz="700" dirty="0"/>
              <a:t>:</a:t>
            </a:r>
          </a:p>
          <a:p>
            <a:pPr marL="0" indent="0">
              <a:buNone/>
            </a:pPr>
            <a:r>
              <a:rPr lang="fr-FR" sz="700" dirty="0"/>
              <a:t>14.00-19.00 Jeux avec </a:t>
            </a:r>
            <a:r>
              <a:rPr lang="fr-FR" sz="700" b="1" dirty="0">
                <a:solidFill>
                  <a:schemeClr val="accent2"/>
                </a:solidFill>
              </a:rPr>
              <a:t>LUDIDO</a:t>
            </a:r>
          </a:p>
          <a:p>
            <a:pPr marL="0" indent="0">
              <a:buNone/>
            </a:pPr>
            <a:r>
              <a:rPr lang="fr-FR" sz="700" dirty="0"/>
              <a:t>14.00 Tournoi d’échecs, avec </a:t>
            </a:r>
            <a:r>
              <a:rPr lang="fr-FR" sz="700" b="1" dirty="0">
                <a:solidFill>
                  <a:schemeClr val="accent2"/>
                </a:solidFill>
              </a:rPr>
              <a:t>Eric</a:t>
            </a:r>
            <a:endParaRPr lang="fr-FR" sz="700" dirty="0"/>
          </a:p>
          <a:p>
            <a:pPr marL="0" indent="0">
              <a:buNone/>
            </a:pPr>
            <a:r>
              <a:rPr lang="fr-FR" sz="700" dirty="0"/>
              <a:t>15.00 Atelier « jeu-récup» avec </a:t>
            </a:r>
            <a:r>
              <a:rPr lang="fr-FR" sz="700" b="1" dirty="0">
                <a:solidFill>
                  <a:schemeClr val="accent2"/>
                </a:solidFill>
              </a:rPr>
              <a:t>Annie</a:t>
            </a:r>
          </a:p>
          <a:p>
            <a:pPr marL="0" indent="0">
              <a:buNone/>
            </a:pPr>
            <a:r>
              <a:rPr lang="fr-FR" sz="700" dirty="0"/>
              <a:t>16.00 Lecture à voix haute en braille à écouter </a:t>
            </a:r>
          </a:p>
          <a:p>
            <a:pPr marL="0" indent="0">
              <a:buNone/>
            </a:pPr>
            <a:r>
              <a:rPr lang="fr-FR" sz="700" dirty="0"/>
              <a:t>dans le noir avec </a:t>
            </a:r>
            <a:r>
              <a:rPr lang="fr-FR" sz="700" b="1" dirty="0">
                <a:solidFill>
                  <a:schemeClr val="accent2"/>
                </a:solidFill>
              </a:rPr>
              <a:t>PERCEVOIR</a:t>
            </a:r>
          </a:p>
          <a:p>
            <a:pPr marL="0" indent="0">
              <a:buNone/>
            </a:pPr>
            <a:r>
              <a:rPr lang="fr-FR" sz="700" dirty="0"/>
              <a:t>16.30  jeux musicaux avec </a:t>
            </a:r>
            <a:r>
              <a:rPr lang="fr-FR" sz="700" b="1" dirty="0">
                <a:solidFill>
                  <a:schemeClr val="accent2"/>
                </a:solidFill>
              </a:rPr>
              <a:t>FREE SESSION</a:t>
            </a:r>
          </a:p>
          <a:p>
            <a:pPr marL="0" indent="0">
              <a:buNone/>
            </a:pPr>
            <a:r>
              <a:rPr lang="fr-FR" sz="700" dirty="0"/>
              <a:t>17.00 </a:t>
            </a:r>
            <a:r>
              <a:rPr lang="fr-FR" sz="700" b="1" dirty="0">
                <a:solidFill>
                  <a:schemeClr val="accent2"/>
                </a:solidFill>
              </a:rPr>
              <a:t>ACCESSIJEUX</a:t>
            </a:r>
          </a:p>
          <a:p>
            <a:pPr marL="0" indent="0">
              <a:buNone/>
            </a:pPr>
            <a:r>
              <a:rPr lang="fr-FR" sz="700" dirty="0"/>
              <a:t>20.30 Concert </a:t>
            </a:r>
            <a:r>
              <a:rPr lang="fr-FR" sz="700" b="1" dirty="0">
                <a:solidFill>
                  <a:schemeClr val="accent2"/>
                </a:solidFill>
              </a:rPr>
              <a:t>FREE SESSION </a:t>
            </a:r>
          </a:p>
          <a:p>
            <a:pPr marL="0" indent="0">
              <a:buNone/>
            </a:pPr>
            <a:r>
              <a:rPr lang="fr-FR" sz="700" dirty="0"/>
              <a:t>Place de la Garenne 	</a:t>
            </a:r>
          </a:p>
          <a:p>
            <a:pPr marL="0" indent="0">
              <a:buNone/>
            </a:pPr>
            <a:r>
              <a:rPr lang="fr-FR" sz="700" dirty="0"/>
              <a:t>Contact : 01 40 44 87 55</a:t>
            </a:r>
          </a:p>
          <a:p>
            <a:pPr marL="0" indent="0">
              <a:buNone/>
            </a:pPr>
            <a:r>
              <a:rPr lang="fr-FR" sz="700" dirty="0"/>
              <a:t>100 à 200 participants 15 encadrants </a:t>
            </a:r>
            <a:endParaRPr lang="fr-FR" sz="700" dirty="0" smtClean="0"/>
          </a:p>
          <a:p>
            <a:pPr marL="0" indent="0">
              <a:buNone/>
            </a:pPr>
            <a:endParaRPr lang="fr-FR" sz="700" dirty="0"/>
          </a:p>
          <a:p>
            <a:pPr marL="0" indent="0">
              <a:buNone/>
            </a:pPr>
            <a:r>
              <a:rPr lang="fr-FR" sz="700" b="1" dirty="0">
                <a:solidFill>
                  <a:schemeClr val="accent2"/>
                </a:solidFill>
              </a:rPr>
              <a:t>Mardis  6, 13, 20, 27 juin</a:t>
            </a:r>
          </a:p>
          <a:p>
            <a:pPr marL="0" indent="0">
              <a:buNone/>
            </a:pPr>
            <a:r>
              <a:rPr lang="fr-FR" sz="700" b="1" dirty="0">
                <a:solidFill>
                  <a:schemeClr val="accent2"/>
                </a:solidFill>
              </a:rPr>
              <a:t>APPT	.9</a:t>
            </a:r>
          </a:p>
          <a:p>
            <a:pPr marL="0" indent="0">
              <a:buNone/>
            </a:pPr>
            <a:r>
              <a:rPr lang="fr-FR" sz="700" b="1" dirty="0">
                <a:solidFill>
                  <a:schemeClr val="accent2"/>
                </a:solidFill>
              </a:rPr>
              <a:t>Association Parisienne des Psychomotriciens</a:t>
            </a:r>
          </a:p>
          <a:p>
            <a:pPr marL="0" indent="0">
              <a:buNone/>
            </a:pPr>
            <a:r>
              <a:rPr lang="fr-FR" sz="700" b="1" dirty="0"/>
              <a:t>Portes Ouvertes au cours de Tai Chi Chuan</a:t>
            </a:r>
          </a:p>
          <a:p>
            <a:pPr marL="0" indent="0">
              <a:buNone/>
            </a:pPr>
            <a:r>
              <a:rPr lang="fr-FR" sz="700" dirty="0"/>
              <a:t>101 rue d’Alésia</a:t>
            </a:r>
          </a:p>
          <a:p>
            <a:pPr marL="0" indent="0">
              <a:buNone/>
            </a:pPr>
            <a:r>
              <a:rPr lang="fr-FR" sz="700" dirty="0"/>
              <a:t>5 participants.18.30-20 heures</a:t>
            </a:r>
          </a:p>
          <a:p>
            <a:pPr marL="0" indent="0">
              <a:buNone/>
            </a:pPr>
            <a:r>
              <a:rPr lang="fr-FR" sz="700" dirty="0"/>
              <a:t>Contact : Bénédicte THEDREZ </a:t>
            </a:r>
            <a:r>
              <a:rPr lang="fr-FR" sz="700" dirty="0" smtClean="0"/>
              <a:t/>
            </a:r>
            <a:br>
              <a:rPr lang="fr-FR" sz="700" dirty="0" smtClean="0"/>
            </a:br>
            <a:r>
              <a:rPr lang="fr-FR" sz="700" dirty="0" smtClean="0"/>
              <a:t>06 </a:t>
            </a:r>
            <a:r>
              <a:rPr lang="fr-FR" sz="700" dirty="0"/>
              <a:t>10 76 08 </a:t>
            </a:r>
            <a:r>
              <a:rPr lang="fr-FR" sz="700" dirty="0" smtClean="0"/>
              <a:t>79</a:t>
            </a:r>
            <a:endParaRPr lang="fr-FR" sz="700" dirty="0"/>
          </a:p>
          <a:p>
            <a:pPr marL="0" indent="0">
              <a:buNone/>
            </a:pPr>
            <a:endParaRPr lang="fr-FR" sz="7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700" b="1" dirty="0" smtClean="0">
                <a:solidFill>
                  <a:schemeClr val="accent3">
                    <a:lumMod val="50000"/>
                  </a:schemeClr>
                </a:solidFill>
              </a:rPr>
              <a:t>Jeudi </a:t>
            </a:r>
            <a:r>
              <a:rPr lang="fr-FR" sz="700" b="1" dirty="0">
                <a:solidFill>
                  <a:schemeClr val="accent3">
                    <a:lumMod val="50000"/>
                  </a:schemeClr>
                </a:solidFill>
              </a:rPr>
              <a:t>9 juin : bal</a:t>
            </a:r>
          </a:p>
          <a:p>
            <a:pPr marL="0" indent="0">
              <a:buNone/>
            </a:pPr>
            <a:r>
              <a:rPr lang="fr-FR" sz="700" b="1" dirty="0">
                <a:solidFill>
                  <a:schemeClr val="accent3">
                    <a:lumMod val="50000"/>
                  </a:schemeClr>
                </a:solidFill>
              </a:rPr>
              <a:t>mercredi 14 juin : initiation</a:t>
            </a:r>
          </a:p>
          <a:p>
            <a:pPr marL="0" indent="0">
              <a:buNone/>
            </a:pPr>
            <a:r>
              <a:rPr lang="fr-FR" sz="700" b="1" dirty="0">
                <a:solidFill>
                  <a:schemeClr val="accent3">
                    <a:lumMod val="50000"/>
                  </a:schemeClr>
                </a:solidFill>
              </a:rPr>
              <a:t>DANSE 1 PAS A 2	.10</a:t>
            </a:r>
          </a:p>
          <a:p>
            <a:pPr marL="0" indent="0">
              <a:buNone/>
            </a:pPr>
            <a:r>
              <a:rPr lang="fr-FR" sz="700" b="1" dirty="0"/>
              <a:t>Bal : 19.30 heures. Initiation : 15.00 heures</a:t>
            </a:r>
          </a:p>
          <a:p>
            <a:pPr marL="0" indent="0">
              <a:buNone/>
            </a:pPr>
            <a:r>
              <a:rPr lang="fr-FR" sz="700" dirty="0"/>
              <a:t>Situations de danse  voyants/non-voyants</a:t>
            </a:r>
          </a:p>
          <a:p>
            <a:pPr marL="0" indent="0">
              <a:buNone/>
            </a:pPr>
            <a:r>
              <a:rPr lang="fr-FR" sz="700" dirty="0"/>
              <a:t>Centre Paris </a:t>
            </a:r>
            <a:r>
              <a:rPr lang="fr-FR" sz="700" dirty="0" err="1" smtClean="0"/>
              <a:t>Anim</a:t>
            </a:r>
            <a:r>
              <a:rPr lang="fr-FR" sz="700" dirty="0" smtClean="0"/>
              <a:t>  20/24 </a:t>
            </a:r>
            <a:r>
              <a:rPr lang="fr-FR" sz="700" dirty="0"/>
              <a:t>av. Marc Sangnier</a:t>
            </a:r>
          </a:p>
          <a:p>
            <a:pPr marL="0" indent="0">
              <a:buNone/>
            </a:pPr>
            <a:r>
              <a:rPr lang="fr-FR" sz="700" dirty="0"/>
              <a:t>contact : Leila 06 15 62 04 </a:t>
            </a:r>
            <a:r>
              <a:rPr lang="fr-FR" sz="700" dirty="0" smtClean="0"/>
              <a:t>26</a:t>
            </a:r>
            <a:br>
              <a:rPr lang="fr-FR" sz="700" dirty="0" smtClean="0"/>
            </a:br>
            <a:r>
              <a:rPr lang="fr-FR" sz="700" dirty="0" smtClean="0"/>
              <a:t/>
            </a:r>
            <a:br>
              <a:rPr lang="fr-FR" sz="700" dirty="0" smtClean="0"/>
            </a:br>
            <a:endParaRPr lang="fr-FR" sz="700" dirty="0" smtClean="0"/>
          </a:p>
          <a:p>
            <a:pPr marL="0" indent="0">
              <a:buNone/>
            </a:pPr>
            <a:endParaRPr lang="fr-FR" sz="700" dirty="0"/>
          </a:p>
          <a:p>
            <a:pPr marL="0" indent="0">
              <a:buNone/>
            </a:pPr>
            <a:endParaRPr lang="fr-FR" sz="7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r-FR" sz="700" b="1" dirty="0" smtClean="0">
                <a:solidFill>
                  <a:schemeClr val="accent2"/>
                </a:solidFill>
              </a:rPr>
              <a:t>Samedi </a:t>
            </a:r>
            <a:r>
              <a:rPr lang="fr-FR" sz="700" b="1" dirty="0">
                <a:solidFill>
                  <a:schemeClr val="accent2"/>
                </a:solidFill>
              </a:rPr>
              <a:t>10 juin</a:t>
            </a:r>
          </a:p>
          <a:p>
            <a:pPr marL="0" indent="0">
              <a:buNone/>
            </a:pPr>
            <a:r>
              <a:rPr lang="fr-FR" sz="700" b="1" dirty="0">
                <a:solidFill>
                  <a:schemeClr val="accent2"/>
                </a:solidFill>
              </a:rPr>
              <a:t>CHŒUR EN JOIE  	 .11</a:t>
            </a:r>
          </a:p>
          <a:p>
            <a:pPr marL="0" indent="0">
              <a:buNone/>
            </a:pPr>
            <a:r>
              <a:rPr lang="fr-FR" sz="700" b="1" dirty="0"/>
              <a:t>Chorale Gospel </a:t>
            </a:r>
          </a:p>
          <a:p>
            <a:pPr marL="0" indent="0">
              <a:buNone/>
            </a:pPr>
            <a:r>
              <a:rPr lang="fr-FR" sz="700" dirty="0"/>
              <a:t>Mélange de chanteurs valides et </a:t>
            </a:r>
            <a:r>
              <a:rPr lang="fr-FR" sz="700" dirty="0" smtClean="0"/>
              <a:t>handicapés</a:t>
            </a:r>
            <a:br>
              <a:rPr lang="fr-FR" sz="700" dirty="0" smtClean="0"/>
            </a:br>
            <a:r>
              <a:rPr lang="fr-FR" sz="700" dirty="0" smtClean="0"/>
              <a:t>Centre </a:t>
            </a:r>
            <a:r>
              <a:rPr lang="fr-FR" sz="700" dirty="0"/>
              <a:t>Paris </a:t>
            </a:r>
            <a:r>
              <a:rPr lang="fr-FR" sz="700" dirty="0" err="1"/>
              <a:t>Anim</a:t>
            </a:r>
            <a:r>
              <a:rPr lang="fr-FR" sz="700" dirty="0"/>
              <a:t> </a:t>
            </a:r>
            <a:r>
              <a:rPr lang="fr-FR" sz="700" dirty="0" smtClean="0"/>
              <a:t/>
            </a:r>
            <a:br>
              <a:rPr lang="fr-FR" sz="700" dirty="0" smtClean="0"/>
            </a:br>
            <a:r>
              <a:rPr lang="fr-FR" sz="700" dirty="0" smtClean="0"/>
              <a:t>15.00 </a:t>
            </a:r>
            <a:r>
              <a:rPr lang="fr-FR" sz="700" dirty="0"/>
              <a:t>à 17.00 heures</a:t>
            </a:r>
          </a:p>
          <a:p>
            <a:pPr marL="0" indent="0">
              <a:buNone/>
            </a:pPr>
            <a:r>
              <a:rPr lang="fr-FR" sz="700" dirty="0"/>
              <a:t>181/183 rue </a:t>
            </a:r>
            <a:r>
              <a:rPr lang="fr-FR" sz="700" dirty="0" smtClean="0"/>
              <a:t>Vercingétorix</a:t>
            </a:r>
            <a:endParaRPr lang="fr-FR" sz="700" dirty="0"/>
          </a:p>
          <a:p>
            <a:pPr marL="0" indent="0">
              <a:buNone/>
            </a:pPr>
            <a:r>
              <a:rPr lang="fr-FR" sz="700" dirty="0" smtClean="0"/>
              <a:t>Contact </a:t>
            </a:r>
            <a:r>
              <a:rPr lang="fr-FR" sz="700" dirty="0"/>
              <a:t>: Philippe MFOMOU 06 18 68 16 17 </a:t>
            </a:r>
            <a:endParaRPr lang="fr-FR" sz="700" dirty="0" smtClean="0"/>
          </a:p>
          <a:p>
            <a:pPr marL="0" indent="0">
              <a:buNone/>
            </a:pPr>
            <a:endParaRPr lang="fr-FR" sz="700" dirty="0"/>
          </a:p>
          <a:p>
            <a:pPr marL="0" indent="0">
              <a:buNone/>
            </a:pPr>
            <a:r>
              <a:rPr lang="fr-FR" sz="700" b="1" dirty="0">
                <a:solidFill>
                  <a:schemeClr val="accent3">
                    <a:lumMod val="50000"/>
                  </a:schemeClr>
                </a:solidFill>
              </a:rPr>
              <a:t>Samedi 10 juin</a:t>
            </a:r>
          </a:p>
          <a:p>
            <a:pPr marL="0" indent="0">
              <a:buNone/>
            </a:pPr>
            <a:r>
              <a:rPr lang="fr-FR" sz="700" b="1" dirty="0">
                <a:solidFill>
                  <a:schemeClr val="accent3">
                    <a:lumMod val="50000"/>
                  </a:schemeClr>
                </a:solidFill>
              </a:rPr>
              <a:t>CINE MA DIFFERENCE            .12</a:t>
            </a:r>
          </a:p>
          <a:p>
            <a:pPr marL="0" indent="0">
              <a:buNone/>
            </a:pPr>
            <a:r>
              <a:rPr lang="fr-FR" sz="700" b="1" dirty="0"/>
              <a:t>Mixité des séances de cinéma</a:t>
            </a:r>
          </a:p>
          <a:p>
            <a:pPr marL="0" indent="0">
              <a:buNone/>
            </a:pPr>
            <a:r>
              <a:rPr lang="fr-FR" sz="700" dirty="0"/>
              <a:t>Cinéma  Chaplin (Denfert)</a:t>
            </a:r>
          </a:p>
          <a:p>
            <a:pPr marL="0" indent="0">
              <a:buNone/>
            </a:pPr>
            <a:r>
              <a:rPr lang="fr-FR" sz="700" dirty="0"/>
              <a:t>15.15 heures  (durée 1 h30 à 2 h15) Prix : 5€</a:t>
            </a:r>
          </a:p>
          <a:p>
            <a:pPr marL="0" indent="0">
              <a:buNone/>
            </a:pPr>
            <a:r>
              <a:rPr lang="fr-FR" sz="700" dirty="0"/>
              <a:t>Contact : Catherine MORHANGE   01 71 20 22 </a:t>
            </a:r>
            <a:r>
              <a:rPr lang="fr-FR" sz="700" dirty="0" smtClean="0"/>
              <a:t>64</a:t>
            </a:r>
            <a:br>
              <a:rPr lang="fr-FR" sz="700" dirty="0" smtClean="0"/>
            </a:br>
            <a:endParaRPr lang="fr-FR" sz="700" dirty="0" smtClean="0"/>
          </a:p>
          <a:p>
            <a:pPr marL="0" indent="0">
              <a:buNone/>
            </a:pPr>
            <a:r>
              <a:rPr lang="fr-FR" sz="700" b="1" dirty="0">
                <a:solidFill>
                  <a:schemeClr val="accent2"/>
                </a:solidFill>
              </a:rPr>
              <a:t>Samedi 10 </a:t>
            </a:r>
            <a:r>
              <a:rPr lang="fr-FR" sz="700" b="1" dirty="0" smtClean="0">
                <a:solidFill>
                  <a:schemeClr val="accent2"/>
                </a:solidFill>
              </a:rPr>
              <a:t>juin</a:t>
            </a:r>
            <a:endParaRPr lang="fr-FR" sz="700" dirty="0"/>
          </a:p>
          <a:p>
            <a:pPr marL="0" indent="0">
              <a:buNone/>
            </a:pPr>
            <a:r>
              <a:rPr lang="fr-FR" sz="700" b="1" dirty="0">
                <a:solidFill>
                  <a:schemeClr val="accent2"/>
                </a:solidFill>
              </a:rPr>
              <a:t>ARZAZOU 	  .13</a:t>
            </a:r>
          </a:p>
          <a:p>
            <a:pPr marL="0" indent="0">
              <a:buNone/>
            </a:pPr>
            <a:r>
              <a:rPr lang="fr-FR" sz="700" b="1" dirty="0"/>
              <a:t>Ouverture des ateliers de pratique</a:t>
            </a:r>
          </a:p>
          <a:p>
            <a:pPr marL="0" indent="0">
              <a:buNone/>
            </a:pPr>
            <a:r>
              <a:rPr lang="fr-FR" sz="700" b="1" dirty="0"/>
              <a:t>artistique aux personnes en situation de </a:t>
            </a:r>
          </a:p>
          <a:p>
            <a:pPr marL="0" indent="0">
              <a:buNone/>
            </a:pPr>
            <a:r>
              <a:rPr lang="fr-FR" sz="700" b="1" dirty="0"/>
              <a:t>handicap</a:t>
            </a:r>
          </a:p>
          <a:p>
            <a:pPr marL="0" indent="0">
              <a:buNone/>
            </a:pPr>
            <a:r>
              <a:rPr lang="fr-FR" sz="700" dirty="0"/>
              <a:t>16.</a:t>
            </a:r>
            <a:r>
              <a:rPr lang="fr-FR" sz="7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700" dirty="0"/>
              <a:t>00 à 18.00 heures Atelier de modelage</a:t>
            </a:r>
          </a:p>
          <a:p>
            <a:pPr marL="0" indent="0">
              <a:buNone/>
            </a:pPr>
            <a:r>
              <a:rPr lang="fr-FR" sz="700" dirty="0"/>
              <a:t>10 personnes. 65 rue de Gergovie</a:t>
            </a:r>
          </a:p>
          <a:p>
            <a:pPr marL="0" indent="0">
              <a:buNone/>
            </a:pPr>
            <a:r>
              <a:rPr lang="fr-FR" sz="700" dirty="0"/>
              <a:t>Contact : 06 78 18 08 77</a:t>
            </a:r>
          </a:p>
          <a:p>
            <a:pPr marL="0" indent="0">
              <a:buNone/>
            </a:pPr>
            <a:r>
              <a:rPr lang="fr-FR" sz="700" dirty="0"/>
              <a:t>arzazou@laposte.net</a:t>
            </a:r>
          </a:p>
          <a:p>
            <a:pPr marL="0" indent="0">
              <a:buNone/>
            </a:pPr>
            <a:endParaRPr lang="fr-FR" sz="700" b="1" dirty="0"/>
          </a:p>
          <a:p>
            <a:pPr marL="0" indent="0">
              <a:buNone/>
            </a:pPr>
            <a:r>
              <a:rPr lang="fr-FR" sz="700" b="1" dirty="0" smtClean="0">
                <a:solidFill>
                  <a:schemeClr val="accent3">
                    <a:lumMod val="75000"/>
                  </a:schemeClr>
                </a:solidFill>
              </a:rPr>
              <a:t>Mardi </a:t>
            </a:r>
            <a:r>
              <a:rPr lang="fr-FR" sz="700" b="1" dirty="0">
                <a:solidFill>
                  <a:schemeClr val="accent3">
                    <a:lumMod val="75000"/>
                  </a:schemeClr>
                </a:solidFill>
              </a:rPr>
              <a:t>13 juin 	  .14</a:t>
            </a:r>
            <a:endParaRPr lang="en-US" sz="7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700" b="1" dirty="0">
                <a:solidFill>
                  <a:schemeClr val="accent3">
                    <a:lumMod val="75000"/>
                  </a:schemeClr>
                </a:solidFill>
              </a:rPr>
              <a:t>Dimanches 11, 18, 25 juin</a:t>
            </a:r>
            <a:br>
              <a:rPr lang="fr-FR" sz="7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700" b="1" dirty="0">
                <a:solidFill>
                  <a:schemeClr val="accent3">
                    <a:lumMod val="75000"/>
                  </a:schemeClr>
                </a:solidFill>
              </a:rPr>
              <a:t>ARCHIMEDE</a:t>
            </a:r>
            <a:r>
              <a:rPr lang="fr-FR" sz="700" b="1" dirty="0"/>
              <a:t/>
            </a:r>
            <a:br>
              <a:rPr lang="fr-FR" sz="700" b="1" dirty="0"/>
            </a:br>
            <a:r>
              <a:rPr lang="fr-FR" sz="700" b="1" dirty="0"/>
              <a:t>Cours pour adulte qui ont peur de l’eau,</a:t>
            </a:r>
            <a:br>
              <a:rPr lang="fr-FR" sz="700" b="1" dirty="0"/>
            </a:br>
            <a:r>
              <a:rPr lang="fr-FR" sz="700" b="1" dirty="0"/>
              <a:t> mais aussi activités dans l’eau, relaxation, danse…</a:t>
            </a:r>
            <a:endParaRPr lang="en-US" sz="700" dirty="0"/>
          </a:p>
          <a:p>
            <a:pPr marL="0" indent="0">
              <a:buNone/>
            </a:pPr>
            <a:r>
              <a:rPr lang="fr-FR" sz="700" dirty="0"/>
              <a:t>Piscine Stade Elisabeth</a:t>
            </a:r>
            <a:endParaRPr lang="en-US" sz="700" dirty="0"/>
          </a:p>
          <a:p>
            <a:pPr marL="0" indent="0">
              <a:buNone/>
            </a:pPr>
            <a:r>
              <a:rPr lang="fr-FR" sz="700" dirty="0"/>
              <a:t>Le mardi 11.30 à 12.30 heures et</a:t>
            </a:r>
            <a:br>
              <a:rPr lang="fr-FR" sz="700" dirty="0"/>
            </a:br>
            <a:r>
              <a:rPr lang="fr-FR" sz="700" dirty="0" smtClean="0"/>
              <a:t>12.30 </a:t>
            </a:r>
            <a:r>
              <a:rPr lang="fr-FR" sz="700" dirty="0"/>
              <a:t>à 13.30 </a:t>
            </a:r>
            <a:r>
              <a:rPr lang="fr-FR" sz="700" dirty="0" smtClean="0"/>
              <a:t>heures</a:t>
            </a:r>
            <a:r>
              <a:rPr lang="fr-FR" sz="700" dirty="0"/>
              <a:t/>
            </a:r>
            <a:br>
              <a:rPr lang="fr-FR" sz="700" dirty="0"/>
            </a:br>
            <a:r>
              <a:rPr lang="fr-FR" sz="700" dirty="0"/>
              <a:t>Le dimanche de 13.45 à 15.45 heures</a:t>
            </a:r>
            <a:br>
              <a:rPr lang="fr-FR" sz="700" dirty="0"/>
            </a:br>
            <a:r>
              <a:rPr lang="fr-FR" sz="700" dirty="0"/>
              <a:t>Contact : Frédérique 06 67 28 56 69 </a:t>
            </a:r>
            <a:br>
              <a:rPr lang="fr-FR" sz="700" dirty="0"/>
            </a:br>
            <a:r>
              <a:rPr lang="fr-FR" sz="700" u="sng" dirty="0">
                <a:hlinkClick r:id="rId3"/>
              </a:rPr>
              <a:t>frederique@archimede.asso.fr</a:t>
            </a:r>
            <a:endParaRPr lang="en-US" sz="700" dirty="0"/>
          </a:p>
          <a:p>
            <a:pPr marL="0" indent="0">
              <a:buNone/>
            </a:pPr>
            <a:r>
              <a:rPr lang="fr-FR" sz="700" b="1" dirty="0"/>
              <a:t> </a:t>
            </a:r>
            <a:endParaRPr lang="en-US" sz="700" dirty="0" smtClean="0"/>
          </a:p>
          <a:p>
            <a:pPr marL="0" indent="0">
              <a:buNone/>
            </a:pPr>
            <a:r>
              <a:rPr lang="fr-FR" sz="700" b="1" dirty="0" smtClean="0">
                <a:solidFill>
                  <a:schemeClr val="accent2"/>
                </a:solidFill>
              </a:rPr>
              <a:t>Dimanche </a:t>
            </a:r>
            <a:r>
              <a:rPr lang="fr-FR" sz="700" b="1" dirty="0">
                <a:solidFill>
                  <a:schemeClr val="accent2"/>
                </a:solidFill>
              </a:rPr>
              <a:t>18 juin</a:t>
            </a:r>
            <a:br>
              <a:rPr lang="fr-FR" sz="700" b="1" dirty="0">
                <a:solidFill>
                  <a:schemeClr val="accent2"/>
                </a:solidFill>
              </a:rPr>
            </a:br>
            <a:r>
              <a:rPr lang="fr-FR" sz="700" b="1" dirty="0">
                <a:solidFill>
                  <a:schemeClr val="accent2"/>
                </a:solidFill>
              </a:rPr>
              <a:t>PLANET ROLLER </a:t>
            </a:r>
            <a:r>
              <a:rPr lang="fr-FR" sz="700" b="1" dirty="0" smtClean="0">
                <a:solidFill>
                  <a:schemeClr val="accent2"/>
                </a:solidFill>
              </a:rPr>
              <a:t>	   </a:t>
            </a:r>
            <a:r>
              <a:rPr lang="fr-FR" sz="700" b="1" dirty="0">
                <a:solidFill>
                  <a:schemeClr val="accent2"/>
                </a:solidFill>
              </a:rPr>
              <a:t>.15</a:t>
            </a:r>
            <a:endParaRPr lang="en-US" sz="7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r-FR" sz="700" b="1" dirty="0"/>
              <a:t>Promenade en fauteuils roulants de </a:t>
            </a:r>
            <a:br>
              <a:rPr lang="fr-FR" sz="700" b="1" dirty="0"/>
            </a:br>
            <a:r>
              <a:rPr lang="fr-FR" sz="700" b="1" dirty="0"/>
              <a:t>personnes à mobilité réduite et seules, </a:t>
            </a:r>
            <a:br>
              <a:rPr lang="fr-FR" sz="700" b="1" dirty="0"/>
            </a:br>
            <a:r>
              <a:rPr lang="fr-FR" sz="700" b="1" dirty="0"/>
              <a:t>poussés par des rollers</a:t>
            </a:r>
            <a:br>
              <a:rPr lang="fr-FR" sz="700" b="1" dirty="0"/>
            </a:br>
            <a:r>
              <a:rPr lang="fr-FR" sz="700" dirty="0"/>
              <a:t>10 personnes en fauteuil</a:t>
            </a:r>
            <a:br>
              <a:rPr lang="fr-FR" sz="700" dirty="0"/>
            </a:br>
            <a:r>
              <a:rPr lang="fr-FR" sz="700" dirty="0"/>
              <a:t>RV à 15.00 heures Esplanade de la Mairie</a:t>
            </a:r>
            <a:br>
              <a:rPr lang="fr-FR" sz="700" dirty="0"/>
            </a:br>
            <a:r>
              <a:rPr lang="fr-FR" sz="700" dirty="0"/>
              <a:t>Promenade de 15.00 à 17 heures </a:t>
            </a:r>
            <a:br>
              <a:rPr lang="fr-FR" sz="700" dirty="0"/>
            </a:br>
            <a:r>
              <a:rPr lang="fr-FR" sz="700" dirty="0"/>
              <a:t>Contact : Claire LEONARD 06 60 80 68 33 </a:t>
            </a:r>
            <a:br>
              <a:rPr lang="fr-FR" sz="700" dirty="0"/>
            </a:br>
            <a:r>
              <a:rPr lang="fr-FR" sz="700" u="sng" dirty="0" smtClean="0">
                <a:hlinkClick r:id="rId4"/>
              </a:rPr>
              <a:t>claire@planetroller.com</a:t>
            </a:r>
            <a:endParaRPr lang="fr-FR" sz="700" u="sng" dirty="0" smtClean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fr-FR" sz="700" b="1" dirty="0" smtClean="0">
                <a:solidFill>
                  <a:schemeClr val="accent3">
                    <a:lumMod val="75000"/>
                  </a:schemeClr>
                </a:solidFill>
              </a:rPr>
              <a:t>Jeudi </a:t>
            </a:r>
            <a:r>
              <a:rPr lang="fr-FR" sz="700" b="1" dirty="0">
                <a:solidFill>
                  <a:schemeClr val="accent3">
                    <a:lumMod val="75000"/>
                  </a:schemeClr>
                </a:solidFill>
              </a:rPr>
              <a:t>22 juin</a:t>
            </a:r>
            <a:endParaRPr lang="en-US" sz="7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700" b="1" dirty="0">
                <a:solidFill>
                  <a:schemeClr val="accent3">
                    <a:lumMod val="75000"/>
                  </a:schemeClr>
                </a:solidFill>
              </a:rPr>
              <a:t>CRP FORJA  	 .16</a:t>
            </a:r>
            <a:r>
              <a:rPr lang="fr-FR" sz="700" b="1" dirty="0"/>
              <a:t/>
            </a:r>
            <a:br>
              <a:rPr lang="fr-FR" sz="700" b="1" dirty="0"/>
            </a:br>
            <a:r>
              <a:rPr lang="fr-FR" sz="700" b="1" dirty="0"/>
              <a:t>Ateliers de sensibilisation au braille et aux techniques de locomotion par des formateurs voyants et non-voyants</a:t>
            </a:r>
            <a:br>
              <a:rPr lang="fr-FR" sz="700" b="1" dirty="0"/>
            </a:br>
            <a:r>
              <a:rPr lang="fr-FR" sz="700" b="1" dirty="0"/>
              <a:t>Concert découverte tactile</a:t>
            </a:r>
            <a:endParaRPr lang="en-US" sz="700" dirty="0"/>
          </a:p>
          <a:p>
            <a:pPr marL="0" indent="0">
              <a:buNone/>
            </a:pPr>
            <a:r>
              <a:rPr lang="fr-FR" sz="700" dirty="0"/>
              <a:t>106 rue de l’Ouest</a:t>
            </a:r>
            <a:br>
              <a:rPr lang="fr-FR" sz="700" dirty="0"/>
            </a:br>
            <a:r>
              <a:rPr lang="fr-FR" sz="700" dirty="0"/>
              <a:t>S’inscrire à l’avance : 20 personnes. </a:t>
            </a:r>
            <a:br>
              <a:rPr lang="fr-FR" sz="700" dirty="0"/>
            </a:br>
            <a:r>
              <a:rPr lang="fr-FR" sz="700" dirty="0"/>
              <a:t>14.30 ou 16.00 heures</a:t>
            </a:r>
            <a:br>
              <a:rPr lang="fr-FR" sz="700" dirty="0"/>
            </a:br>
            <a:r>
              <a:rPr lang="fr-FR" sz="700" dirty="0"/>
              <a:t>Contact : Laurence HYVERNAT 01 45 45 60 60</a:t>
            </a:r>
            <a:endParaRPr lang="en-US" sz="700" dirty="0"/>
          </a:p>
          <a:p>
            <a:pPr marL="0" indent="0">
              <a:buNone/>
            </a:pPr>
            <a:r>
              <a:rPr lang="fr-FR" sz="700" dirty="0"/>
              <a:t> </a:t>
            </a:r>
            <a:endParaRPr lang="en-US" sz="700" dirty="0"/>
          </a:p>
          <a:p>
            <a:pPr marL="0" indent="0">
              <a:buNone/>
            </a:pPr>
            <a:r>
              <a:rPr lang="fr-FR" sz="700" b="1" dirty="0">
                <a:solidFill>
                  <a:schemeClr val="accent2"/>
                </a:solidFill>
              </a:rPr>
              <a:t>Dimanche 25 juin</a:t>
            </a:r>
            <a:br>
              <a:rPr lang="fr-FR" sz="700" b="1" dirty="0">
                <a:solidFill>
                  <a:schemeClr val="accent2"/>
                </a:solidFill>
              </a:rPr>
            </a:br>
            <a:r>
              <a:rPr lang="fr-FR" sz="700" b="1" dirty="0">
                <a:solidFill>
                  <a:schemeClr val="accent2"/>
                </a:solidFill>
              </a:rPr>
              <a:t>ASLAA 	 .17</a:t>
            </a:r>
            <a:r>
              <a:rPr lang="fr-FR" sz="700" b="1" dirty="0"/>
              <a:t/>
            </a:r>
            <a:br>
              <a:rPr lang="fr-FR" sz="700" b="1" dirty="0"/>
            </a:br>
            <a:r>
              <a:rPr lang="fr-FR" sz="700" b="1" dirty="0"/>
              <a:t>Sensibilisation à la pratique sportive </a:t>
            </a:r>
            <a:br>
              <a:rPr lang="fr-FR" sz="700" b="1" dirty="0"/>
            </a:br>
            <a:r>
              <a:rPr lang="fr-FR" sz="700" b="1" dirty="0"/>
              <a:t>Handisport dans un cadre ludique et </a:t>
            </a:r>
            <a:r>
              <a:rPr lang="fr-FR" sz="700" b="1" dirty="0" smtClean="0"/>
              <a:t>convivial :</a:t>
            </a:r>
          </a:p>
          <a:p>
            <a:pPr marL="0" indent="0">
              <a:buNone/>
            </a:pPr>
            <a:r>
              <a:rPr lang="fr-FR" sz="700" b="1" dirty="0" smtClean="0"/>
              <a:t>le </a:t>
            </a:r>
            <a:r>
              <a:rPr lang="fr-FR" sz="700" b="1" dirty="0"/>
              <a:t>tandem</a:t>
            </a:r>
            <a:endParaRPr lang="en-US" sz="700" dirty="0"/>
          </a:p>
          <a:p>
            <a:pPr marL="0" indent="0">
              <a:buNone/>
            </a:pPr>
            <a:r>
              <a:rPr lang="fr-FR" sz="700" dirty="0"/>
              <a:t>10.00 à 16.00 heures</a:t>
            </a:r>
            <a:br>
              <a:rPr lang="fr-FR" sz="700" dirty="0"/>
            </a:br>
            <a:r>
              <a:rPr lang="fr-FR" sz="700" dirty="0"/>
              <a:t>RV Place Jacques DEMY</a:t>
            </a:r>
            <a:br>
              <a:rPr lang="fr-FR" sz="700" dirty="0"/>
            </a:br>
            <a:r>
              <a:rPr lang="fr-FR" sz="700" dirty="0"/>
              <a:t>Contact : 06 98 11 10 62</a:t>
            </a:r>
            <a:endParaRPr lang="en-US" sz="700" dirty="0"/>
          </a:p>
          <a:p>
            <a:pPr marL="0" indent="0">
              <a:buNone/>
            </a:pPr>
            <a:r>
              <a:rPr lang="fr-FR" sz="700" dirty="0"/>
              <a:t> </a:t>
            </a:r>
            <a:endParaRPr lang="fr-FR" sz="7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700" b="1" dirty="0" smtClean="0">
                <a:solidFill>
                  <a:schemeClr val="accent3">
                    <a:lumMod val="75000"/>
                  </a:schemeClr>
                </a:solidFill>
              </a:rPr>
              <a:t>Samedi </a:t>
            </a:r>
            <a:r>
              <a:rPr lang="fr-FR" sz="700" b="1" dirty="0">
                <a:solidFill>
                  <a:schemeClr val="accent3">
                    <a:lumMod val="75000"/>
                  </a:schemeClr>
                </a:solidFill>
              </a:rPr>
              <a:t>24 et dimanche 25 juin</a:t>
            </a:r>
            <a:br>
              <a:rPr lang="fr-FR" sz="7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700" b="1" dirty="0">
                <a:solidFill>
                  <a:schemeClr val="accent3">
                    <a:lumMod val="75000"/>
                  </a:schemeClr>
                </a:solidFill>
              </a:rPr>
              <a:t>MAINE APF 	 .18</a:t>
            </a:r>
            <a:endParaRPr lang="en-US" sz="7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700" b="1" dirty="0"/>
              <a:t>Exposition de peinture, œuvres des résidents</a:t>
            </a:r>
            <a:br>
              <a:rPr lang="fr-FR" sz="700" b="1" dirty="0"/>
            </a:br>
            <a:r>
              <a:rPr lang="fr-FR" sz="700" b="1" dirty="0"/>
              <a:t>Film et débat « Notre créativité oubliée » avec </a:t>
            </a:r>
            <a:r>
              <a:rPr lang="fr-FR" sz="700" b="1" dirty="0" smtClean="0"/>
              <a:t/>
            </a:r>
            <a:br>
              <a:rPr lang="fr-FR" sz="700" b="1" dirty="0" smtClean="0"/>
            </a:br>
            <a:r>
              <a:rPr lang="fr-FR" sz="700" b="1" dirty="0" smtClean="0"/>
              <a:t>les  </a:t>
            </a:r>
            <a:r>
              <a:rPr lang="fr-FR" sz="700" b="1" dirty="0"/>
              <a:t>réalisateurs </a:t>
            </a:r>
            <a:r>
              <a:rPr lang="fr-FR" sz="700" dirty="0"/>
              <a:t>(le samedi soir).</a:t>
            </a:r>
            <a:endParaRPr lang="en-US" sz="700" dirty="0"/>
          </a:p>
          <a:p>
            <a:pPr marL="0" indent="0">
              <a:buNone/>
            </a:pPr>
            <a:r>
              <a:rPr lang="fr-FR" sz="700" dirty="0"/>
              <a:t>9,11 rue </a:t>
            </a:r>
            <a:r>
              <a:rPr lang="fr-FR" sz="700" dirty="0" err="1"/>
              <a:t>Lebouis</a:t>
            </a:r>
            <a:r>
              <a:rPr lang="fr-FR" sz="700" dirty="0"/>
              <a:t/>
            </a:r>
            <a:br>
              <a:rPr lang="fr-FR" sz="700" dirty="0"/>
            </a:br>
            <a:r>
              <a:rPr lang="fr-FR" sz="700" u="sng" dirty="0" smtClean="0">
                <a:hlinkClick r:id="rId5"/>
              </a:rPr>
              <a:t>apf.secret@wanadoo.fr</a:t>
            </a:r>
            <a:endParaRPr lang="fr-FR" sz="700" u="sng" dirty="0" smtClean="0"/>
          </a:p>
          <a:p>
            <a:pPr marL="0" indent="0">
              <a:buNone/>
            </a:pPr>
            <a:endParaRPr lang="fr-FR" sz="7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r-FR" sz="700" b="1" dirty="0" smtClean="0">
                <a:solidFill>
                  <a:schemeClr val="accent2"/>
                </a:solidFill>
              </a:rPr>
              <a:t>Mardi </a:t>
            </a:r>
            <a:r>
              <a:rPr lang="fr-FR" sz="700" b="1" dirty="0">
                <a:solidFill>
                  <a:schemeClr val="accent2"/>
                </a:solidFill>
              </a:rPr>
              <a:t>27 juin</a:t>
            </a:r>
            <a:br>
              <a:rPr lang="fr-FR" sz="700" b="1" dirty="0">
                <a:solidFill>
                  <a:schemeClr val="accent2"/>
                </a:solidFill>
              </a:rPr>
            </a:br>
            <a:r>
              <a:rPr lang="fr-FR" sz="700" b="1" dirty="0">
                <a:solidFill>
                  <a:schemeClr val="accent2"/>
                </a:solidFill>
              </a:rPr>
              <a:t>TATIANA	</a:t>
            </a:r>
            <a:r>
              <a:rPr lang="fr-FR" sz="700" b="1" dirty="0" smtClean="0">
                <a:solidFill>
                  <a:schemeClr val="accent2"/>
                </a:solidFill>
              </a:rPr>
              <a:t>.</a:t>
            </a:r>
            <a:r>
              <a:rPr lang="fr-FR" sz="700" b="1" dirty="0">
                <a:solidFill>
                  <a:schemeClr val="accent2"/>
                </a:solidFill>
              </a:rPr>
              <a:t>19</a:t>
            </a:r>
            <a:r>
              <a:rPr lang="fr-FR" sz="700" b="1" dirty="0"/>
              <a:t/>
            </a:r>
            <a:br>
              <a:rPr lang="fr-FR" sz="700" b="1" dirty="0"/>
            </a:br>
            <a:r>
              <a:rPr lang="fr-FR" sz="700" b="1" dirty="0"/>
              <a:t>« Tous les rêves sont possible, même avec un handicap »</a:t>
            </a:r>
            <a:br>
              <a:rPr lang="fr-FR" sz="700" b="1" dirty="0"/>
            </a:br>
            <a:r>
              <a:rPr lang="fr-FR" sz="700" b="1" dirty="0" smtClean="0"/>
              <a:t>Ce </a:t>
            </a:r>
            <a:r>
              <a:rPr lang="fr-FR" sz="700" b="1" dirty="0"/>
              <a:t>témoignage de Tatiana, étudiante en 6</a:t>
            </a:r>
            <a:r>
              <a:rPr lang="fr-FR" sz="700" b="1" baseline="30000" dirty="0"/>
              <a:t>ème</a:t>
            </a:r>
            <a:r>
              <a:rPr lang="fr-FR" sz="700" b="1" dirty="0"/>
              <a:t> année de Médecine, handicapée moteur, et de ceux qui l’accompagnent, s’adresse aux enfants, adolescents, jeunes adultes porteurs </a:t>
            </a:r>
            <a:r>
              <a:rPr lang="fr-FR" sz="700" b="1" dirty="0" smtClean="0"/>
              <a:t>de</a:t>
            </a:r>
          </a:p>
          <a:p>
            <a:pPr marL="0" indent="0">
              <a:buNone/>
            </a:pPr>
            <a:r>
              <a:rPr lang="fr-FR" sz="700" b="1" dirty="0" smtClean="0"/>
              <a:t>handicap</a:t>
            </a:r>
            <a:endParaRPr lang="en-US" sz="700" dirty="0"/>
          </a:p>
          <a:p>
            <a:pPr marL="0" indent="0">
              <a:buNone/>
            </a:pPr>
            <a:r>
              <a:rPr lang="fr-FR" sz="700" dirty="0" smtClean="0"/>
              <a:t>Centre </a:t>
            </a:r>
            <a:r>
              <a:rPr lang="fr-FR" sz="700" dirty="0"/>
              <a:t>de Ressources Multi handicap</a:t>
            </a:r>
            <a:br>
              <a:rPr lang="fr-FR" sz="700" dirty="0"/>
            </a:br>
            <a:r>
              <a:rPr lang="fr-FR" sz="700" dirty="0"/>
              <a:t>42 av.de l’Observatoire</a:t>
            </a:r>
            <a:br>
              <a:rPr lang="fr-FR" sz="700" dirty="0"/>
            </a:br>
            <a:r>
              <a:rPr lang="fr-FR" sz="700" dirty="0"/>
              <a:t>de 17.00 à 19 heures S’inscrire à l’avance : </a:t>
            </a:r>
            <a:br>
              <a:rPr lang="fr-FR" sz="700" dirty="0"/>
            </a:br>
            <a:r>
              <a:rPr lang="fr-FR" sz="700" dirty="0"/>
              <a:t>30 personnes </a:t>
            </a:r>
            <a:r>
              <a:rPr lang="fr-FR" sz="700" dirty="0" smtClean="0"/>
              <a:t> maxi</a:t>
            </a:r>
            <a:r>
              <a:rPr lang="fr-FR" sz="700" dirty="0"/>
              <a:t/>
            </a:r>
            <a:br>
              <a:rPr lang="fr-FR" sz="700" dirty="0"/>
            </a:br>
            <a:r>
              <a:rPr lang="fr-FR" sz="700" dirty="0"/>
              <a:t>Contact : A.CHARPY 06 60 46 39 83</a:t>
            </a:r>
            <a:endParaRPr lang="en-US" sz="700" dirty="0"/>
          </a:p>
          <a:p>
            <a:pPr marL="0" indent="0">
              <a:buNone/>
            </a:pPr>
            <a:r>
              <a:rPr lang="fr-FR" sz="700" dirty="0"/>
              <a:t> </a:t>
            </a:r>
            <a:endParaRPr lang="en-US" sz="700" dirty="0"/>
          </a:p>
          <a:p>
            <a:pPr marL="0" indent="0">
              <a:buNone/>
            </a:pPr>
            <a:r>
              <a:rPr lang="fr-FR" sz="700" b="1" dirty="0">
                <a:solidFill>
                  <a:schemeClr val="accent2"/>
                </a:solidFill>
              </a:rPr>
              <a:t>Vendredi 30 juin</a:t>
            </a:r>
            <a:br>
              <a:rPr lang="fr-FR" sz="700" b="1" dirty="0">
                <a:solidFill>
                  <a:schemeClr val="accent2"/>
                </a:solidFill>
              </a:rPr>
            </a:br>
            <a:r>
              <a:rPr lang="fr-FR" sz="700" b="1" dirty="0">
                <a:solidFill>
                  <a:schemeClr val="accent2"/>
                </a:solidFill>
              </a:rPr>
              <a:t>APTE AUTISME 	.20</a:t>
            </a:r>
            <a:r>
              <a:rPr lang="fr-FR" sz="700" b="1" dirty="0"/>
              <a:t/>
            </a:r>
            <a:br>
              <a:rPr lang="fr-FR" sz="700" b="1" dirty="0"/>
            </a:br>
            <a:r>
              <a:rPr lang="fr-FR" sz="700" b="1" dirty="0"/>
              <a:t>Concert dans la mixité : musiciens et musiciens autistes</a:t>
            </a:r>
            <a:endParaRPr lang="en-US" sz="700" dirty="0"/>
          </a:p>
          <a:p>
            <a:pPr marL="0" indent="0">
              <a:buNone/>
            </a:pPr>
            <a:r>
              <a:rPr lang="fr-FR" sz="700" dirty="0"/>
              <a:t>19.00 heures Salle des fêtes annexe de la mairie, rue Pierre </a:t>
            </a:r>
            <a:r>
              <a:rPr lang="fr-FR" sz="700" dirty="0" err="1"/>
              <a:t>Castagnou</a:t>
            </a:r>
            <a:r>
              <a:rPr lang="fr-FR" sz="700" dirty="0"/>
              <a:t/>
            </a:r>
            <a:br>
              <a:rPr lang="fr-FR" sz="700" dirty="0"/>
            </a:br>
            <a:r>
              <a:rPr lang="fr-FR" sz="700" dirty="0"/>
              <a:t>Contact : François DOROCQ   06 74 94 75 58</a:t>
            </a:r>
            <a:endParaRPr lang="en-US" sz="700" dirty="0"/>
          </a:p>
          <a:p>
            <a:pPr marL="0" indent="0">
              <a:buNone/>
            </a:pPr>
            <a:r>
              <a:rPr lang="fr-FR" sz="700" dirty="0"/>
              <a:t> </a:t>
            </a:r>
            <a:endParaRPr lang="fr-FR" sz="700" dirty="0" smtClean="0"/>
          </a:p>
          <a:p>
            <a:pPr marL="0" indent="0">
              <a:buNone/>
            </a:pPr>
            <a:endParaRPr lang="fr-FR" sz="700" dirty="0" smtClean="0"/>
          </a:p>
          <a:p>
            <a:pPr marL="0" indent="0">
              <a:buNone/>
            </a:pPr>
            <a:endParaRPr lang="fr-FR" sz="700" dirty="0"/>
          </a:p>
          <a:p>
            <a:pPr marL="0" indent="0">
              <a:buNone/>
            </a:pPr>
            <a:endParaRPr lang="fr-FR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fr-FR" sz="800" b="1" dirty="0">
                <a:solidFill>
                  <a:schemeClr val="accent2"/>
                </a:solidFill>
              </a:rPr>
              <a:t>L’Association BETE A BON DIEU PRODUCTIONS </a:t>
            </a:r>
            <a:r>
              <a:rPr lang="fr-FR" sz="800" b="1" dirty="0"/>
              <a:t>interviendra durant ces journées  pour favoriser une mixité citoyenne entre les sourds et les </a:t>
            </a:r>
            <a:r>
              <a:rPr lang="fr-FR" sz="800" b="1" dirty="0" err="1"/>
              <a:t>entendants</a:t>
            </a:r>
            <a:r>
              <a:rPr lang="fr-FR" sz="800" b="1" dirty="0"/>
              <a:t> en matière d'information accessible: L'équipe de la </a:t>
            </a:r>
            <a:r>
              <a:rPr lang="fr-FR" sz="800" b="1" dirty="0">
                <a:solidFill>
                  <a:schemeClr val="accent2"/>
                </a:solidFill>
              </a:rPr>
              <a:t>WEBTV PAS SI BÊTE </a:t>
            </a:r>
            <a:r>
              <a:rPr lang="fr-FR" sz="800" b="1" dirty="0"/>
              <a:t>effectuera des reportages.</a:t>
            </a:r>
            <a:endParaRPr lang="en-US" sz="800" dirty="0"/>
          </a:p>
          <a:p>
            <a:pPr marL="0" indent="0">
              <a:buNone/>
            </a:pPr>
            <a:r>
              <a:rPr lang="fr-FR" sz="700" b="1" dirty="0"/>
              <a:t> </a:t>
            </a:r>
            <a:endParaRPr lang="en-US" sz="700" dirty="0"/>
          </a:p>
          <a:p>
            <a:pPr marL="0" indent="0">
              <a:buNone/>
            </a:pPr>
            <a:r>
              <a:rPr lang="fr-FR" sz="700" b="1" dirty="0"/>
              <a:t> </a:t>
            </a:r>
            <a:endParaRPr lang="fr-FR" sz="700" dirty="0"/>
          </a:p>
          <a:p>
            <a:pPr marL="0" indent="0">
              <a:buNone/>
            </a:pPr>
            <a:endParaRPr lang="fr-FR" sz="700" dirty="0"/>
          </a:p>
          <a:p>
            <a:pPr marL="0" indent="0">
              <a:buNone/>
            </a:pPr>
            <a:r>
              <a:rPr lang="fr-FR" sz="800" b="1" dirty="0" smtClean="0">
                <a:solidFill>
                  <a:schemeClr val="accent2"/>
                </a:solidFill>
              </a:rPr>
              <a:t>Le </a:t>
            </a:r>
            <a:r>
              <a:rPr lang="fr-FR" sz="800" b="1" dirty="0">
                <a:solidFill>
                  <a:schemeClr val="accent2"/>
                </a:solidFill>
              </a:rPr>
              <a:t>28 juin à 18.30, Réception à la Mairie du 14</a:t>
            </a:r>
            <a:r>
              <a:rPr lang="fr-FR" sz="800" b="1" baseline="30000" dirty="0">
                <a:solidFill>
                  <a:schemeClr val="accent2"/>
                </a:solidFill>
              </a:rPr>
              <a:t>ème</a:t>
            </a:r>
            <a:r>
              <a:rPr lang="fr-FR" sz="800" b="1" dirty="0">
                <a:solidFill>
                  <a:schemeClr val="accent2"/>
                </a:solidFill>
              </a:rPr>
              <a:t> à la salle des Mariages. </a:t>
            </a:r>
            <a:r>
              <a:rPr lang="fr-FR" sz="800" b="1" dirty="0"/>
              <a:t/>
            </a:r>
            <a:br>
              <a:rPr lang="fr-FR" sz="800" b="1" dirty="0"/>
            </a:br>
            <a:r>
              <a:rPr lang="fr-FR" sz="800" b="1" dirty="0">
                <a:solidFill>
                  <a:schemeClr val="accent2"/>
                </a:solidFill>
              </a:rPr>
              <a:t>Madame Elisabeth Guy-Dubois, adjointe à la Maire du 14</a:t>
            </a:r>
            <a:r>
              <a:rPr lang="fr-FR" sz="800" b="1" baseline="30000" dirty="0">
                <a:solidFill>
                  <a:schemeClr val="accent2"/>
                </a:solidFill>
              </a:rPr>
              <a:t>ème</a:t>
            </a:r>
            <a:r>
              <a:rPr lang="fr-FR" sz="800" b="1" dirty="0">
                <a:solidFill>
                  <a:schemeClr val="accent2"/>
                </a:solidFill>
              </a:rPr>
              <a:t> recevra tous les porteurs de projets et leurs partenaires. Venez badgés au nom de votre </a:t>
            </a:r>
            <a:r>
              <a:rPr lang="fr-FR" sz="800" b="1" dirty="0" smtClean="0">
                <a:solidFill>
                  <a:schemeClr val="accent2"/>
                </a:solidFill>
              </a:rPr>
              <a:t>association, si vous en avez une.</a:t>
            </a:r>
            <a:endParaRPr lang="fr-FR" sz="800" b="1" dirty="0" smtClean="0"/>
          </a:p>
          <a:p>
            <a:pPr marL="0" indent="0">
              <a:buNone/>
            </a:pPr>
            <a:endParaRPr lang="fr-FR" sz="700" b="1" dirty="0" smtClean="0"/>
          </a:p>
          <a:p>
            <a:pPr marL="0" indent="0">
              <a:buNone/>
            </a:pPr>
            <a:endParaRPr lang="fr-FR" sz="700" b="1" dirty="0"/>
          </a:p>
          <a:p>
            <a:pPr marL="0" indent="0">
              <a:buNone/>
            </a:pPr>
            <a:endParaRPr lang="fr-FR" sz="700" b="1" dirty="0" smtClean="0"/>
          </a:p>
          <a:p>
            <a:pPr marL="0" indent="0">
              <a:buNone/>
            </a:pPr>
            <a:endParaRPr lang="fr-FR" sz="700" b="1" dirty="0" smtClean="0"/>
          </a:p>
          <a:p>
            <a:pPr marL="0" indent="0">
              <a:buNone/>
            </a:pPr>
            <a:endParaRPr lang="fr-FR" sz="700" b="1" dirty="0"/>
          </a:p>
          <a:p>
            <a:pPr marL="0" indent="0">
              <a:buNone/>
            </a:pPr>
            <a:endParaRPr lang="fr-FR" sz="700" b="1" dirty="0" smtClean="0"/>
          </a:p>
          <a:p>
            <a:pPr marL="0" indent="0">
              <a:buNone/>
            </a:pPr>
            <a:endParaRPr lang="fr-FR" sz="700" b="1" dirty="0" smtClean="0"/>
          </a:p>
          <a:p>
            <a:pPr marL="0" indent="0">
              <a:buNone/>
            </a:pPr>
            <a:endParaRPr lang="fr-FR" sz="700" b="1" dirty="0" smtClean="0"/>
          </a:p>
          <a:p>
            <a:pPr marL="0" indent="0">
              <a:buNone/>
            </a:pPr>
            <a:endParaRPr lang="fr-FR" sz="700" b="1" dirty="0"/>
          </a:p>
          <a:p>
            <a:pPr marL="0" indent="0">
              <a:buNone/>
            </a:pPr>
            <a:endParaRPr lang="fr-FR" sz="700" b="1" dirty="0" smtClean="0"/>
          </a:p>
          <a:p>
            <a:pPr marL="0" indent="0">
              <a:buNone/>
            </a:pPr>
            <a:endParaRPr lang="fr-FR" sz="700" b="1" dirty="0"/>
          </a:p>
          <a:p>
            <a:pPr marL="0" indent="0">
              <a:buNone/>
            </a:pPr>
            <a:endParaRPr lang="fr-FR" sz="700" b="1" dirty="0"/>
          </a:p>
          <a:p>
            <a:pPr marL="0" indent="0">
              <a:buNone/>
            </a:pPr>
            <a:r>
              <a:rPr lang="fr-FR" sz="800" b="1" dirty="0" smtClean="0">
                <a:solidFill>
                  <a:schemeClr val="accent3">
                    <a:lumMod val="50000"/>
                  </a:schemeClr>
                </a:solidFill>
              </a:rPr>
              <a:t>Manifestations </a:t>
            </a:r>
            <a:r>
              <a:rPr lang="fr-FR" sz="800" b="1" dirty="0">
                <a:solidFill>
                  <a:schemeClr val="accent3">
                    <a:lumMod val="50000"/>
                  </a:schemeClr>
                </a:solidFill>
              </a:rPr>
              <a:t>hors public :</a:t>
            </a:r>
            <a:endParaRPr lang="en-US" sz="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7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en-US" sz="7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700" b="1" dirty="0">
                <a:solidFill>
                  <a:schemeClr val="accent3">
                    <a:lumMod val="50000"/>
                  </a:schemeClr>
                </a:solidFill>
              </a:rPr>
              <a:t>LA MAISON DE MYRIAM, le 16 juin, à partir de 14.30 heures.  Journée Portes Ouvertes à d’autres associations</a:t>
            </a:r>
            <a:endParaRPr lang="en-US" sz="7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7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en-US" sz="7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700" b="1" dirty="0">
                <a:solidFill>
                  <a:schemeClr val="accent3">
                    <a:lumMod val="50000"/>
                  </a:schemeClr>
                </a:solidFill>
              </a:rPr>
              <a:t>ESAT Plaisance-APTE, le 23 juin, de 9.30 à 17 heures :</a:t>
            </a:r>
            <a:endParaRPr lang="en-US" sz="7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700" b="1" dirty="0">
                <a:solidFill>
                  <a:schemeClr val="accent3">
                    <a:lumMod val="50000"/>
                  </a:schemeClr>
                </a:solidFill>
              </a:rPr>
              <a:t> Tournoi de foot au stade Didot : journée sportive </a:t>
            </a:r>
            <a:endParaRPr lang="en-US" sz="7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700" b="1" dirty="0">
                <a:solidFill>
                  <a:schemeClr val="accent3">
                    <a:lumMod val="50000"/>
                  </a:schemeClr>
                </a:solidFill>
              </a:rPr>
              <a:t>réunissant 11 équipes de sportifs </a:t>
            </a:r>
            <a:r>
              <a:rPr lang="fr-FR" sz="700" b="1" dirty="0" smtClean="0">
                <a:solidFill>
                  <a:schemeClr val="accent3">
                    <a:lumMod val="50000"/>
                  </a:schemeClr>
                </a:solidFill>
              </a:rPr>
              <a:t>d’ESAT</a:t>
            </a:r>
          </a:p>
          <a:p>
            <a:pPr marL="0" indent="0">
              <a:buNone/>
            </a:pPr>
            <a:endParaRPr lang="fr-FR" sz="7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700" dirty="0"/>
          </a:p>
          <a:p>
            <a:pPr marL="0" indent="0">
              <a:buNone/>
            </a:pPr>
            <a:endParaRPr lang="en-US" sz="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46261"/>
            <a:ext cx="22558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texte 4"/>
          <p:cNvSpPr txBox="1">
            <a:spLocks/>
          </p:cNvSpPr>
          <p:nvPr/>
        </p:nvSpPr>
        <p:spPr>
          <a:xfrm>
            <a:off x="2432720" y="116632"/>
            <a:ext cx="7344816" cy="947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200" b="1" dirty="0" smtClean="0">
                <a:solidFill>
                  <a:schemeClr val="accent3">
                    <a:lumMod val="50000"/>
                  </a:schemeClr>
                </a:solidFill>
              </a:rPr>
              <a:t>Le CLH14, Conseil local du Handicap, par sa Commission Epanouissement, s’est fixé cette année de coordonner le Mois Extraordinaire du Handicap. Son action a permis une grande mobilisation des associations, établissements ou personnes pour accueillir, dans la mixité, personnes handicapées et personnes valides.  </a:t>
            </a:r>
          </a:p>
          <a:p>
            <a:pPr marL="0" indent="0" algn="ctr">
              <a:buNone/>
            </a:pPr>
            <a:r>
              <a:rPr lang="fr-FR" sz="1200" b="1" dirty="0" smtClean="0">
                <a:solidFill>
                  <a:schemeClr val="accent2"/>
                </a:solidFill>
              </a:rPr>
              <a:t>Découvrez ses différents acteurs et prévoyez de participer, vous aussi…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just"/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Image 5" descr="C:\Users\VERONIQUE\AppData\Local\Microsoft\Windows\Temporary Internet Files\Content.Outlook\JBEU747C\LogoParis14-CMJN (2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52" y="3861048"/>
            <a:ext cx="1152128" cy="774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5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132</Words>
  <Application>Microsoft Office PowerPoint</Application>
  <PresentationFormat>Format A4 (210 x 297 mm)</PresentationFormat>
  <Paragraphs>178</Paragraphs>
  <Slides>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VERONIQUE</dc:creator>
  <cp:lastModifiedBy>VERONIQUE</cp:lastModifiedBy>
  <cp:revision>41</cp:revision>
  <cp:lastPrinted>2017-05-31T23:21:21Z</cp:lastPrinted>
  <dcterms:created xsi:type="dcterms:W3CDTF">2017-05-29T12:45:06Z</dcterms:created>
  <dcterms:modified xsi:type="dcterms:W3CDTF">2017-05-31T23:22:00Z</dcterms:modified>
</cp:coreProperties>
</file>